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Dyson" initials="PD" lastIdx="8" clrIdx="0">
    <p:extLst>
      <p:ext uri="{19B8F6BF-5375-455C-9EA6-DF929625EA0E}">
        <p15:presenceInfo xmlns:p15="http://schemas.microsoft.com/office/powerpoint/2012/main" userId="S-1-5-21-1229272821-2025429265-725345543-10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32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A36DE-A988-4907-8025-6FED51E5E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446AC-652F-4B9E-8AD8-DFDE75857E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C0CDD-5BB2-4362-9BA9-994B041E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2B54C-775F-42E5-B659-FB04B778A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E460A-7A67-4ED2-B776-9F7263A38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76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E878D-2CE4-4575-A451-6B1C9E7E3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3215C-9274-4B0A-AB33-36784A689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AF04E-3D33-45FD-A089-29332853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DE4E9-3458-4FE9-B025-B930C7C9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268B9-E42C-4402-B8FD-62E174E9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90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B71C6-81D9-4A7D-8E41-40ACBD9DC6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D8BD7-F8F0-471F-89E9-441550E25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48E05-0C80-426E-8408-2B299386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45626-07D8-4E06-93FC-FBF064494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1D3E4-692E-4D80-A362-2DEAAD36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336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4 - 2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6" hasCustomPrompt="1"/>
          </p:nvPr>
        </p:nvSpPr>
        <p:spPr>
          <a:xfrm>
            <a:off x="963563" y="658448"/>
            <a:ext cx="10805652" cy="56584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4000" b="1">
                <a:solidFill>
                  <a:schemeClr val="tx2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569" y="1821427"/>
            <a:ext cx="5250425" cy="41049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sub-heading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6508964" y="1821427"/>
            <a:ext cx="5250425" cy="41049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sub-heading</a:t>
            </a:r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/>
          </p:nvPr>
        </p:nvSpPr>
        <p:spPr>
          <a:xfrm>
            <a:off x="963621" y="2354267"/>
            <a:ext cx="5249863" cy="26701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6519358" y="2354267"/>
            <a:ext cx="5249863" cy="26701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30628" y="820141"/>
            <a:ext cx="62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D04423D-055D-6142-8D65-ADFC261E0F03}" type="slidenum">
              <a:rPr lang="en-US" sz="1600" b="1" smtClean="0">
                <a:solidFill>
                  <a:schemeClr val="bg1"/>
                </a:solidFill>
              </a:rPr>
              <a:t>‹#›</a:t>
            </a:fld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34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29063-1C82-447F-B25D-D1BFB86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3BA85-1455-4500-B54B-2D9418F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957BD-8B5D-4872-A5F4-BF5C4C545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D704B-890E-4621-84C6-2A0F37D7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6B59C-7E4B-40E9-9E8B-CEC65F12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39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A6CFF-55B0-48F2-A7A9-AC9AB8D4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2EA56-0336-4D73-A0F0-2502D5EF2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0EC19-A5C0-4AAB-AACF-42B4A6994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C16EC-C2C2-4818-8823-128739CC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2CA76-90B7-4931-A54C-71872C39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72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AFF4-6FD0-4FCD-BC99-74F36AAF6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DC635-87E0-4A78-8F02-C43FD5150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7854F-FB53-4957-8FDC-96C6B32A2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22604-C4AF-4DEE-B817-CC30E9978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6E983-3932-4F2B-B73E-874AA9AA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EFF09-98AB-4BFF-B2B3-2E107362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04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7DBB4-0A5B-41F7-B26D-4D960F37D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50F70-FFFD-45A1-88E4-EA6C6DDAF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8D19C-D3BA-40DB-9F81-73BAEAEFC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804AA5-D7B1-42EA-85E5-896FE5BB0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865D70-0E31-432B-A036-088B81F44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08B221-7496-46FD-A37E-4ED9AAA7C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6FCE66-F562-4105-A310-DF67DA0B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A3B1CF-FA9F-4BD0-8A97-92A367CC7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16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02174-FD35-4FB5-9EBC-4C0A3BFC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43DB66-B0B2-4FC1-8544-1B58A21C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3F5FD-1C04-4DD3-9229-949C9A9C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6389E-0638-4967-A49C-6BB82DA5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498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3A03AE-1C31-45BF-B7BB-D0BB8BB03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B37CD8-EE07-45A1-BA1D-5F2B143F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CAEA6-25F2-484D-A8E8-E4CE9CCB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65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9832-909D-4B53-A62E-6EA54D8CC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FA0BF-DA85-4446-BF9D-8C3EE9686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4E4FD-10C2-4F7F-95A9-51C82D1C9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07994-2AC4-4413-95F5-3646CE929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CA7E6-3D20-415F-A3F4-4BC3EFFC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D965D-1E14-4BCA-AA89-3CC5F5C56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29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05BEA-FB92-4C9E-AEB7-8989A21A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CA36F1-5D88-44DA-975F-738F3E57B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09A74-91BA-4686-8F0D-CE21E2ED8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BA55C-85D1-42B5-B3EF-100FB345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70CD8-E743-4D5F-8984-BB8977810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EA10F-9549-4F8B-AFB7-157F8E5F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5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A68E0-7883-43F3-BFEA-E37871D1A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C2295-B87E-4CEB-A13B-7C4E75D07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FF9B1-0046-4B3B-A4B3-3656F1D90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51B4-8D27-487C-9E30-E008DEA8C387}" type="datetimeFigureOut">
              <a:rPr lang="en-GB" smtClean="0"/>
              <a:t>27/01/2026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5AFD1-7927-45B1-9B4B-21857EC4B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55ECF-7834-4167-A5C5-088CAE576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2B03B-3F72-4F4F-8069-12B13CB1B5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71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6"/>
          </p:nvPr>
        </p:nvSpPr>
        <p:spPr>
          <a:xfrm>
            <a:off x="1760951" y="181204"/>
            <a:ext cx="8219440" cy="44720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>
                <a:solidFill>
                  <a:srgbClr val="653279"/>
                </a:solidFill>
              </a:rPr>
              <a:t>Sense College Strategy 2022 - 2026 – one page version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164" y="746327"/>
            <a:ext cx="4839597" cy="585252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sz="1600" dirty="0"/>
              <a:t>Our vision:  </a:t>
            </a:r>
            <a:r>
              <a:rPr lang="en-US" sz="1400" dirty="0"/>
              <a:t>A world where no student with complex disabilities is isolated, left out or unable to fulfil their potential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4"/>
          </p:nvPr>
        </p:nvSpPr>
        <p:spPr>
          <a:xfrm>
            <a:off x="6600548" y="736333"/>
            <a:ext cx="4839597" cy="565696"/>
          </a:xfrm>
          <a:ln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1600" dirty="0"/>
              <a:t>Our mission:  </a:t>
            </a:r>
            <a:r>
              <a:rPr lang="en-US" sz="1400" dirty="0"/>
              <a:t>To identify and overcome  barriers to learning so that every student and supported person has the opportunity to live life to the full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9816381" y="1561715"/>
            <a:ext cx="1982635" cy="2727193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Our strategic goals</a:t>
            </a:r>
          </a:p>
          <a:p>
            <a:pPr marL="0" indent="0">
              <a:buNone/>
            </a:pPr>
            <a:r>
              <a:rPr lang="en-US" sz="1600" dirty="0"/>
              <a:t>To achieve Ofsted Outstanding for our education provision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To achieve Sense Quality Framework  Outstanding for our social care provision</a:t>
            </a:r>
            <a:endParaRPr lang="en-US" sz="1400" b="1" strike="sngStrike" dirty="0"/>
          </a:p>
          <a:p>
            <a:pPr marL="0" indent="0">
              <a:buNone/>
            </a:pPr>
            <a:endParaRPr lang="en-US" sz="1600" strike="sngStrike" dirty="0">
              <a:highlight>
                <a:srgbClr val="FFFF00"/>
              </a:highlight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2103113" y="1708640"/>
            <a:ext cx="3672630" cy="1152730"/>
          </a:xfrm>
          <a:ln>
            <a:solidFill>
              <a:schemeClr val="accent2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200" b="1" dirty="0"/>
              <a:t>1. Students/ supported people and families get the best possible transition into college</a:t>
            </a:r>
          </a:p>
          <a:p>
            <a:r>
              <a:rPr lang="en-US" sz="1200" dirty="0"/>
              <a:t>Further develop support for transition in and out of College</a:t>
            </a:r>
          </a:p>
          <a:p>
            <a:r>
              <a:rPr lang="en-US" sz="1200" dirty="0"/>
              <a:t>Scale up our support for parents and feeder schools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1EB2B6F-334F-4ADB-B727-475BFFB94AFF}"/>
              </a:ext>
            </a:extLst>
          </p:cNvPr>
          <p:cNvSpPr txBox="1">
            <a:spLocks/>
          </p:cNvSpPr>
          <p:nvPr/>
        </p:nvSpPr>
        <p:spPr>
          <a:xfrm>
            <a:off x="275372" y="1393758"/>
            <a:ext cx="1597596" cy="2846359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Our key audiences</a:t>
            </a:r>
          </a:p>
          <a:p>
            <a:pPr marL="0" indent="0">
              <a:buNone/>
            </a:pPr>
            <a:r>
              <a:rPr lang="en-US" sz="1000" b="1" dirty="0"/>
              <a:t>Students with complex disabilities and their families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000" b="1" dirty="0"/>
              <a:t>People we work alongside</a:t>
            </a:r>
          </a:p>
          <a:p>
            <a:pPr marL="0" indent="0">
              <a:buNone/>
            </a:pPr>
            <a:r>
              <a:rPr lang="en-US" sz="1000" dirty="0"/>
              <a:t>Local authority commissioners</a:t>
            </a:r>
          </a:p>
          <a:p>
            <a:pPr marL="0" indent="0">
              <a:buNone/>
            </a:pPr>
            <a:r>
              <a:rPr lang="en-US" sz="1000" dirty="0"/>
              <a:t>Feeder schools</a:t>
            </a:r>
          </a:p>
          <a:p>
            <a:pPr marL="0" indent="0">
              <a:buNone/>
            </a:pPr>
            <a:r>
              <a:rPr lang="en-US" sz="1000" dirty="0"/>
              <a:t>Local partners</a:t>
            </a:r>
          </a:p>
          <a:p>
            <a:pPr marL="0" indent="0">
              <a:buNone/>
            </a:pPr>
            <a:r>
              <a:rPr lang="en-US" sz="1000" dirty="0"/>
              <a:t>Sense colleagues</a:t>
            </a:r>
          </a:p>
          <a:p>
            <a:pPr marL="0" indent="0">
              <a:buNone/>
            </a:pPr>
            <a:r>
              <a:rPr lang="en-US" sz="1000" dirty="0"/>
              <a:t>Social workers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682F309-E623-4ABD-A6F7-AE4FD26C394E}"/>
              </a:ext>
            </a:extLst>
          </p:cNvPr>
          <p:cNvSpPr txBox="1">
            <a:spLocks/>
          </p:cNvSpPr>
          <p:nvPr/>
        </p:nvSpPr>
        <p:spPr>
          <a:xfrm>
            <a:off x="5934614" y="1389538"/>
            <a:ext cx="3719878" cy="1471832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2. Students / supported people are enabled to reach their personal aspirations and goals whilst at college</a:t>
            </a:r>
            <a:endParaRPr lang="en-US" sz="1200" dirty="0"/>
          </a:p>
          <a:p>
            <a:r>
              <a:rPr lang="en-US" sz="1200" dirty="0"/>
              <a:t>Strengthen the pathways for students Preparation to Adulthood through co-working with Sense corporate colleagues areas of specialism</a:t>
            </a:r>
          </a:p>
          <a:p>
            <a:r>
              <a:rPr lang="en-US" sz="1200" dirty="0"/>
              <a:t>Renew our focus on developing staff expertise in working with complex needs students</a:t>
            </a:r>
          </a:p>
          <a:p>
            <a:endParaRPr lang="en-US" sz="1200" dirty="0">
              <a:solidFill>
                <a:srgbClr val="FF0000"/>
              </a:solidFill>
            </a:endParaRPr>
          </a:p>
          <a:p>
            <a:endParaRPr lang="en-US" sz="1200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61A49EB3-B90A-4DB3-BBEA-7754B37FB4E2}"/>
              </a:ext>
            </a:extLst>
          </p:cNvPr>
          <p:cNvSpPr txBox="1">
            <a:spLocks/>
          </p:cNvSpPr>
          <p:nvPr/>
        </p:nvSpPr>
        <p:spPr>
          <a:xfrm>
            <a:off x="2034857" y="2946168"/>
            <a:ext cx="3740886" cy="1293949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4. Our local communities have increased awareness of Sense College and the impact of our work </a:t>
            </a:r>
          </a:p>
          <a:p>
            <a:r>
              <a:rPr lang="en-US" sz="1200" dirty="0"/>
              <a:t>Working strategically with Sense and other partners, increase our profile and reach </a:t>
            </a:r>
          </a:p>
          <a:p>
            <a:r>
              <a:rPr lang="en-US" sz="1200" dirty="0"/>
              <a:t>Extend our community connections for students 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868CF910-64C9-4BD0-9747-32891D25A30F}"/>
              </a:ext>
            </a:extLst>
          </p:cNvPr>
          <p:cNvSpPr txBox="1">
            <a:spLocks/>
          </p:cNvSpPr>
          <p:nvPr/>
        </p:nvSpPr>
        <p:spPr>
          <a:xfrm>
            <a:off x="5916360" y="2951963"/>
            <a:ext cx="3741150" cy="1293949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3. Our delivery model is responsive to change</a:t>
            </a:r>
          </a:p>
          <a:p>
            <a:r>
              <a:rPr lang="en-US" sz="1200" dirty="0"/>
              <a:t>Proactively engage and respond to national SEND strategy developments</a:t>
            </a:r>
          </a:p>
          <a:p>
            <a:r>
              <a:rPr lang="en-US" sz="1200" dirty="0"/>
              <a:t>Promote our national expertise, locally delivered</a:t>
            </a:r>
          </a:p>
          <a:p>
            <a:pPr marL="0" indent="0">
              <a:buNone/>
            </a:pPr>
            <a:endParaRPr lang="en-US" sz="1600" strike="sngStrike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23AB957-D8C9-47D7-9CC0-01040F4D2575}"/>
              </a:ext>
            </a:extLst>
          </p:cNvPr>
          <p:cNvSpPr txBox="1">
            <a:spLocks/>
          </p:cNvSpPr>
          <p:nvPr/>
        </p:nvSpPr>
        <p:spPr>
          <a:xfrm>
            <a:off x="3610421" y="1389538"/>
            <a:ext cx="2003433" cy="22273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anchor="t"/>
          <a:lstStyle>
            <a:lvl1pPr marL="0" indent="0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Our strategic outcomes</a:t>
            </a:r>
          </a:p>
        </p:txBody>
      </p:sp>
      <p:pic>
        <p:nvPicPr>
          <p:cNvPr id="13" name="Graphic 12" descr="Arrow: Rotate right outline">
            <a:extLst>
              <a:ext uri="{FF2B5EF4-FFF2-40B4-BE49-F238E27FC236}">
                <a16:creationId xmlns:a16="http://schemas.microsoft.com/office/drawing/2014/main" id="{826B93FA-0B85-4155-BCAA-925F1CF46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9158" y="2011155"/>
            <a:ext cx="451577" cy="506825"/>
          </a:xfrm>
          <a:prstGeom prst="rect">
            <a:avLst/>
          </a:prstGeom>
        </p:spPr>
      </p:pic>
      <p:pic>
        <p:nvPicPr>
          <p:cNvPr id="15" name="Graphic 14" descr="Arrow: Rotate right outline">
            <a:extLst>
              <a:ext uri="{FF2B5EF4-FFF2-40B4-BE49-F238E27FC236}">
                <a16:creationId xmlns:a16="http://schemas.microsoft.com/office/drawing/2014/main" id="{9B91EE4F-DD54-4112-9822-14BECD75DD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40188" y="2123943"/>
            <a:ext cx="451576" cy="451576"/>
          </a:xfrm>
          <a:prstGeom prst="rect">
            <a:avLst/>
          </a:prstGeom>
        </p:spPr>
      </p:pic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8654CC8-C231-4117-8091-7DCD19A87D44}"/>
              </a:ext>
            </a:extLst>
          </p:cNvPr>
          <p:cNvSpPr txBox="1">
            <a:spLocks/>
          </p:cNvSpPr>
          <p:nvPr/>
        </p:nvSpPr>
        <p:spPr>
          <a:xfrm>
            <a:off x="145269" y="4373706"/>
            <a:ext cx="6832600" cy="2471244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Strategic Aims that enable us to deliver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/>
              <a:t>We will value the best of Sense College East and Sense College Loughborough as we design a clear offer </a:t>
            </a:r>
            <a:endParaRPr lang="en-US" sz="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/>
              <a:t>We will ensure equality, diversity and  inclusion outcomes run through all our activities </a:t>
            </a:r>
            <a:endParaRPr lang="en-US" sz="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exemplify an inclusive and committed approach towards the safety and wellbeing of all college users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further develop the specialism in our college workforce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listen and respond to the changing needs of students and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ensure students have access to the best and most up-to-date resources and highly skilled staff so they develop greater independence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promote a culture of continuous and robust quality improvement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remain viable and cost effective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800" dirty="0"/>
              <a:t>We will demonstrate effective governance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900" dirty="0"/>
          </a:p>
          <a:p>
            <a:pPr>
              <a:buFont typeface="Wingdings" panose="05000000000000000000" pitchFamily="2" charset="2"/>
              <a:buChar char="Ø"/>
            </a:pPr>
            <a:endParaRPr lang="en-US" sz="11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1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000" b="1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F06A232-B82E-42E9-8EEE-00F9D299E8CD}"/>
              </a:ext>
            </a:extLst>
          </p:cNvPr>
          <p:cNvSpPr txBox="1">
            <a:spLocks/>
          </p:cNvSpPr>
          <p:nvPr/>
        </p:nvSpPr>
        <p:spPr>
          <a:xfrm>
            <a:off x="8248666" y="4780496"/>
            <a:ext cx="2106487" cy="270928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anchor="t"/>
          <a:lstStyle>
            <a:lvl1pPr marL="0" indent="0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What will be different ?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92B128F8-98DF-44E4-8BF9-B0C4E9DB1612}"/>
              </a:ext>
            </a:extLst>
          </p:cNvPr>
          <p:cNvSpPr/>
          <p:nvPr/>
        </p:nvSpPr>
        <p:spPr>
          <a:xfrm>
            <a:off x="7052441" y="4507476"/>
            <a:ext cx="5040012" cy="229759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532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109683-EDBD-4031-BB93-539DA7E4EDC3}"/>
              </a:ext>
            </a:extLst>
          </p:cNvPr>
          <p:cNvSpPr txBox="1"/>
          <p:nvPr/>
        </p:nvSpPr>
        <p:spPr>
          <a:xfrm>
            <a:off x="6960330" y="5179218"/>
            <a:ext cx="1643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solidFill>
                  <a:schemeClr val="bg1"/>
                </a:solidFill>
              </a:rPr>
              <a:t>Go to specialist college for students and families 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292D1B-A8E0-4138-A46C-41337E9A46E4}"/>
              </a:ext>
            </a:extLst>
          </p:cNvPr>
          <p:cNvSpPr txBox="1"/>
          <p:nvPr/>
        </p:nvSpPr>
        <p:spPr>
          <a:xfrm>
            <a:off x="10022505" y="5286940"/>
            <a:ext cx="1643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solidFill>
                  <a:schemeClr val="bg1"/>
                </a:solidFill>
              </a:rPr>
              <a:t>College of choice for more commissioners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471910-3B6E-4F88-92D1-6D9E06FE0AAB}"/>
              </a:ext>
            </a:extLst>
          </p:cNvPr>
          <p:cNvSpPr txBox="1"/>
          <p:nvPr/>
        </p:nvSpPr>
        <p:spPr>
          <a:xfrm>
            <a:off x="8575395" y="5105637"/>
            <a:ext cx="14935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>
                <a:solidFill>
                  <a:schemeClr val="bg1"/>
                </a:solidFill>
              </a:rPr>
              <a:t>Valued partnerships with feeder schools </a:t>
            </a:r>
            <a:endParaRPr lang="en-GB" sz="14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87A57F-07D2-65AC-3527-2DEAA5DAD7C0}"/>
              </a:ext>
            </a:extLst>
          </p:cNvPr>
          <p:cNvSpPr txBox="1"/>
          <p:nvPr/>
        </p:nvSpPr>
        <p:spPr>
          <a:xfrm>
            <a:off x="10434918" y="202112"/>
            <a:ext cx="13640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Date extended due to review of corporate strategy </a:t>
            </a:r>
            <a:endParaRPr lang="en-GB" sz="200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408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Philippa Simkiss</dc:creator>
  <cp:lastModifiedBy>Jo Loubser</cp:lastModifiedBy>
  <cp:revision>53</cp:revision>
  <cp:lastPrinted>2022-06-04T15:29:31Z</cp:lastPrinted>
  <dcterms:created xsi:type="dcterms:W3CDTF">2022-03-16T15:57:06Z</dcterms:created>
  <dcterms:modified xsi:type="dcterms:W3CDTF">2026-01-27T10:28:52Z</dcterms:modified>
</cp:coreProperties>
</file>